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74" r:id="rId2"/>
    <p:sldId id="260" r:id="rId3"/>
    <p:sldId id="259" r:id="rId4"/>
    <p:sldId id="306" r:id="rId5"/>
    <p:sldId id="323" r:id="rId6"/>
    <p:sldId id="261" r:id="rId7"/>
    <p:sldId id="262" r:id="rId8"/>
    <p:sldId id="263" r:id="rId9"/>
    <p:sldId id="328" r:id="rId10"/>
    <p:sldId id="285" r:id="rId11"/>
    <p:sldId id="297" r:id="rId12"/>
    <p:sldId id="268" r:id="rId13"/>
    <p:sldId id="269" r:id="rId14"/>
    <p:sldId id="276" r:id="rId15"/>
    <p:sldId id="279" r:id="rId16"/>
    <p:sldId id="278" r:id="rId17"/>
    <p:sldId id="280" r:id="rId18"/>
    <p:sldId id="298" r:id="rId19"/>
    <p:sldId id="270" r:id="rId20"/>
    <p:sldId id="292" r:id="rId21"/>
    <p:sldId id="334" r:id="rId22"/>
    <p:sldId id="266" r:id="rId23"/>
    <p:sldId id="288" r:id="rId24"/>
    <p:sldId id="290" r:id="rId25"/>
    <p:sldId id="291" r:id="rId26"/>
    <p:sldId id="293" r:id="rId27"/>
    <p:sldId id="286" r:id="rId28"/>
    <p:sldId id="295" r:id="rId29"/>
    <p:sldId id="277" r:id="rId30"/>
    <p:sldId id="296" r:id="rId31"/>
    <p:sldId id="329" r:id="rId32"/>
    <p:sldId id="330" r:id="rId33"/>
    <p:sldId id="331" r:id="rId34"/>
    <p:sldId id="332" r:id="rId35"/>
    <p:sldId id="333" r:id="rId36"/>
    <p:sldId id="308" r:id="rId37"/>
    <p:sldId id="322" r:id="rId38"/>
    <p:sldId id="287" r:id="rId39"/>
    <p:sldId id="321" r:id="rId40"/>
    <p:sldId id="282" r:id="rId41"/>
    <p:sldId id="271" r:id="rId42"/>
    <p:sldId id="294" r:id="rId43"/>
    <p:sldId id="257" r:id="rId44"/>
    <p:sldId id="284" r:id="rId45"/>
    <p:sldId id="281" r:id="rId46"/>
    <p:sldId id="273"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41" autoAdjust="0"/>
    <p:restoredTop sz="60858" autoAdjust="0"/>
  </p:normalViewPr>
  <p:slideViewPr>
    <p:cSldViewPr snapToGrid="0">
      <p:cViewPr varScale="1">
        <p:scale>
          <a:sx n="62" d="100"/>
          <a:sy n="62" d="100"/>
        </p:scale>
        <p:origin x="1137" y="45"/>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r>
                  <a:rPr lang="en-US" altLang="ja-JP" sz="1860" b="1" dirty="0" smtClean="0"/>
                  <a:t>[%]</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r>
                  <a:rPr lang="en-US" altLang="ja-JP" sz="1860" b="1" i="0" baseline="0" dirty="0" smtClean="0">
                    <a:effectLst/>
                  </a:rPr>
                  <a:t>[%]</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a:t>
                </a:r>
                <a:r>
                  <a:rPr lang="en-US" altLang="ja-JP" sz="1860" b="1" dirty="0" smtClean="0"/>
                  <a:t>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a:t>
                </a:r>
                <a:r>
                  <a:rPr lang="ja-JP" altLang="en-US" sz="1860" b="1" i="0" baseline="0" dirty="0" smtClean="0">
                    <a:effectLst/>
                  </a:rPr>
                  <a:t>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というタイトルで、ソフトウェア設計学研究室の倉地亮介が発表させていただきます。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最後の</a:t>
            </a:r>
            <a:r>
              <a:rPr kumimoji="1" lang="en-US" altLang="ja-JP" dirty="0" smtClean="0"/>
              <a:t>Step4</a:t>
            </a:r>
            <a:r>
              <a:rPr kumimoji="1" lang="ja-JP" altLang="en-US" dirty="0" smtClean="0"/>
              <a:t>では、開発者が参考にしたいテストコードを上位に推薦できるようにテストコードの順位付けをします。</a:t>
            </a:r>
            <a:endParaRPr kumimoji="1" lang="en-US" altLang="ja-JP" dirty="0" smtClean="0"/>
          </a:p>
          <a:p>
            <a:endParaRPr kumimoji="1" lang="en-US" altLang="ja-JP" dirty="0" smtClean="0"/>
          </a:p>
          <a:p>
            <a:r>
              <a:rPr kumimoji="1" lang="ja-JP" altLang="en-US" dirty="0" smtClean="0"/>
              <a:t>本研究では、ランキング手法として類似度と</a:t>
            </a:r>
            <a:r>
              <a:rPr kumimoji="1" lang="ja-JP" altLang="en-US" dirty="0" smtClean="0"/>
              <a:t>テストスメルの</a:t>
            </a:r>
            <a:r>
              <a:rPr kumimoji="1" lang="en-US" altLang="ja-JP" dirty="0" smtClean="0"/>
              <a:t>2</a:t>
            </a:r>
            <a:r>
              <a:rPr kumimoji="1" lang="ja-JP" altLang="en-US" dirty="0" err="1" smtClean="0"/>
              <a:t>つの</a:t>
            </a:r>
            <a:r>
              <a:rPr kumimoji="1" lang="ja-JP" altLang="en-US" dirty="0" smtClean="0"/>
              <a:t>要素に着目</a:t>
            </a:r>
            <a:r>
              <a:rPr kumimoji="1" lang="ja-JP" altLang="en-US" dirty="0" smtClean="0"/>
              <a:t>しています。</a:t>
            </a:r>
            <a:endParaRPr kumimoji="1" lang="en-US" altLang="ja-JP" dirty="0" smtClean="0"/>
          </a:p>
          <a:p>
            <a:endParaRPr kumimoji="1" lang="en-US" altLang="ja-JP" dirty="0" smtClean="0"/>
          </a:p>
          <a:p>
            <a:r>
              <a:rPr kumimoji="1" lang="en-US" altLang="ja-JP" dirty="0" smtClean="0"/>
              <a:t>1</a:t>
            </a:r>
            <a:r>
              <a:rPr kumimoji="1" lang="ja-JP" altLang="en-US" dirty="0" smtClean="0"/>
              <a:t>つ目の類似度</a:t>
            </a:r>
            <a:r>
              <a:rPr kumimoji="1" lang="ja-JP" altLang="en-US" dirty="0" smtClean="0"/>
              <a:t>というのは、</a:t>
            </a:r>
            <a:r>
              <a:rPr kumimoji="1" lang="en-US" altLang="ja-JP" dirty="0" smtClean="0"/>
              <a:t>Step1</a:t>
            </a:r>
            <a:r>
              <a:rPr kumimoji="1" lang="ja-JP" altLang="en-US" dirty="0" smtClean="0"/>
              <a:t>の入力コード片と類似コード片間の類似度を指します。以前の調査結果で、類似するコード間の類似度が高いほどテストコード再利用できる可能性が</a:t>
            </a:r>
            <a:r>
              <a:rPr kumimoji="1" lang="ja-JP" altLang="en-US" dirty="0" smtClean="0"/>
              <a:t>高いことが分かりました。</a:t>
            </a:r>
            <a:endParaRPr kumimoji="1" lang="en-US" altLang="ja-JP" dirty="0" smtClean="0"/>
          </a:p>
          <a:p>
            <a:endParaRPr kumimoji="1" lang="en-US" altLang="ja-JP" dirty="0" smtClean="0"/>
          </a:p>
          <a:p>
            <a:r>
              <a:rPr kumimoji="1" lang="ja-JP" altLang="en-US" dirty="0" smtClean="0"/>
              <a:t>本研究では、この結果を基</a:t>
            </a:r>
            <a:r>
              <a:rPr kumimoji="1" lang="ja-JP" altLang="en-US" dirty="0" smtClean="0"/>
              <a:t>に類似度を要素として選んでいます。</a:t>
            </a:r>
            <a:endParaRPr kumimoji="1" lang="en-US" altLang="ja-JP" dirty="0" smtClean="0"/>
          </a:p>
          <a:p>
            <a:endParaRPr kumimoji="1" lang="en-US" altLang="ja-JP" dirty="0" smtClean="0"/>
          </a:p>
          <a:p>
            <a:r>
              <a:rPr kumimoji="1" lang="en-US" altLang="ja-JP" dirty="0" smtClean="0"/>
              <a:t>2</a:t>
            </a:r>
            <a:r>
              <a:rPr kumimoji="1" lang="ja-JP" altLang="en-US" dirty="0" smtClean="0"/>
              <a:t>つ目のテストスメルは、</a:t>
            </a:r>
            <a:r>
              <a:rPr kumimoji="1" lang="en-US" altLang="ja-JP" dirty="0" smtClean="0"/>
              <a:t>Step3</a:t>
            </a:r>
            <a:r>
              <a:rPr kumimoji="1" lang="ja-JP" altLang="en-US" dirty="0" err="1" smtClean="0"/>
              <a:t>で検</a:t>
            </a:r>
            <a:r>
              <a:rPr kumimoji="1" lang="ja-JP" altLang="en-US" dirty="0" smtClean="0"/>
              <a:t>出されるテストスメルの数を指します。</a:t>
            </a:r>
            <a:endParaRPr kumimoji="1" lang="en-US" altLang="ja-JP" dirty="0" smtClean="0"/>
          </a:p>
          <a:p>
            <a:endParaRPr kumimoji="1" lang="en-US" altLang="ja-JP" dirty="0" smtClean="0"/>
          </a:p>
          <a:p>
            <a:r>
              <a:rPr kumimoji="1" lang="ja-JP" altLang="en-US" dirty="0" smtClean="0"/>
              <a:t>テストスメルを要素に用いることで、</a:t>
            </a:r>
            <a:r>
              <a:rPr kumimoji="1" lang="ja-JP" altLang="en-US" dirty="0" smtClean="0"/>
              <a:t>より品質の高いテストコードを開発者に推薦します。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で、これらの</a:t>
            </a:r>
            <a:r>
              <a:rPr kumimoji="1" lang="en-US" altLang="ja-JP" dirty="0" smtClean="0"/>
              <a:t>2</a:t>
            </a:r>
            <a:r>
              <a:rPr kumimoji="1" lang="ja-JP" altLang="en-US" dirty="0" err="1" smtClean="0"/>
              <a:t>つの</a:t>
            </a:r>
            <a:r>
              <a:rPr kumimoji="1" lang="ja-JP" altLang="en-US" dirty="0" smtClean="0"/>
              <a:t>要素の内、</a:t>
            </a:r>
            <a:r>
              <a:rPr lang="ja-JP" altLang="en-US" sz="1200" dirty="0" smtClean="0">
                <a:latin typeface="メイリオ" panose="020B0604030504040204" pitchFamily="50" charset="-128"/>
                <a:ea typeface="メイリオ" panose="020B0604030504040204" pitchFamily="50" charset="-128"/>
              </a:rPr>
              <a:t>類似度を優先として並び替え、類似度が同じ場合テストスメルの数</a:t>
            </a:r>
            <a:r>
              <a:rPr lang="ja-JP" altLang="en-US" sz="1200" dirty="0" smtClean="0">
                <a:latin typeface="メイリオ" panose="020B0604030504040204" pitchFamily="50" charset="-128"/>
                <a:ea typeface="メイリオ" panose="020B0604030504040204" pitchFamily="50" charset="-128"/>
              </a:rPr>
              <a:t>で推薦順位を並び替えるように実装</a:t>
            </a:r>
            <a:r>
              <a:rPr lang="ja-JP" altLang="en-US" sz="1200" dirty="0" smtClean="0">
                <a:latin typeface="メイリオ" panose="020B0604030504040204" pitchFamily="50" charset="-128"/>
                <a:ea typeface="メイリオ" panose="020B0604030504040204" pitchFamily="50" charset="-128"/>
              </a:rPr>
              <a:t>しました</a:t>
            </a:r>
            <a:r>
              <a:rPr lang="ja-JP" altLang="en-US" sz="1200" dirty="0" smtClean="0">
                <a:latin typeface="メイリオ" panose="020B0604030504040204" pitchFamily="50" charset="-128"/>
                <a:ea typeface="メイリオ" panose="020B0604030504040204" pitchFamily="50" charset="-128"/>
              </a:rPr>
              <a:t>。</a:t>
            </a: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rPr>
              <a:t>次に評価実験です</a:t>
            </a:r>
            <a:endParaRPr lang="ja-JP" altLang="en-US" sz="1200" dirty="0" smtClean="0">
              <a:latin typeface="メイリオ" panose="020B0604030504040204" pitchFamily="50" charset="-128"/>
              <a:ea typeface="メイリオ" panose="020B0604030504040204" pitchFamily="50" charset="-128"/>
            </a:endParaRP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3657266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評価実験</a:t>
            </a:r>
            <a:r>
              <a:rPr kumimoji="1" lang="en-US" altLang="ja-JP" dirty="0" smtClean="0"/>
              <a:t>1</a:t>
            </a:r>
            <a:r>
              <a:rPr kumimoji="1" lang="ja-JP" altLang="en-US" dirty="0" smtClean="0"/>
              <a:t>では、</a:t>
            </a:r>
            <a:r>
              <a:rPr kumimoji="1" lang="en-US" altLang="ja-JP" dirty="0" err="1" smtClean="0"/>
              <a:t>SuiteRec</a:t>
            </a:r>
            <a:r>
              <a:rPr kumimoji="1" lang="ja-JP" altLang="en-US" dirty="0" smtClean="0"/>
              <a:t>が開発者の</a:t>
            </a:r>
            <a:r>
              <a:rPr lang="ja-JP" altLang="en-US" sz="1200" dirty="0" smtClean="0"/>
              <a:t>テストコード作成をどの程度支援できるかを評価するために被験者実験を行いました。</a:t>
            </a:r>
            <a:endParaRPr lang="en-US" altLang="ja-JP" sz="1200" dirty="0" smtClean="0"/>
          </a:p>
          <a:p>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具体的には、情報科学を専攻する修士課程の学生</a:t>
            </a:r>
            <a:r>
              <a:rPr kumimoji="1" lang="en-US" altLang="ja-JP" sz="1200" dirty="0" smtClean="0"/>
              <a:t>10</a:t>
            </a:r>
            <a:r>
              <a:rPr kumimoji="1" lang="ja-JP" altLang="en-US" sz="1200" dirty="0" smtClean="0"/>
              <a:t>人に対してプログラムとその仕様が書かれた</a:t>
            </a:r>
            <a:r>
              <a:rPr kumimoji="1" lang="en-US" altLang="ja-JP" sz="1200" dirty="0" smtClean="0"/>
              <a:t>3</a:t>
            </a:r>
            <a:r>
              <a:rPr kumimoji="1" lang="ja-JP" altLang="en-US" sz="1200" dirty="0" err="1" smtClean="0"/>
              <a:t>つの</a:t>
            </a:r>
            <a:r>
              <a:rPr kumimoji="1" lang="ja-JP" altLang="en-US" sz="1200" dirty="0" smtClean="0"/>
              <a:t>タスクを与え、各タスクのテストコードを作成してもらいました。</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こちらが、実験タスクの概要になります。各タスクで違いを出すために、プログラムの条件分岐の数が異なっており、タスク</a:t>
            </a:r>
            <a:r>
              <a:rPr kumimoji="1" lang="en-US" altLang="ja-JP" sz="1200" dirty="0" smtClean="0"/>
              <a:t>1</a:t>
            </a:r>
            <a:r>
              <a:rPr kumimoji="1" lang="ja-JP" altLang="en-US" sz="1200" dirty="0" smtClean="0"/>
              <a:t>から</a:t>
            </a:r>
            <a:r>
              <a:rPr kumimoji="1" lang="en-US" altLang="ja-JP" sz="1200" dirty="0" smtClean="0"/>
              <a:t>3</a:t>
            </a:r>
            <a:r>
              <a:rPr kumimoji="1" lang="ja-JP" altLang="en-US" sz="1200" dirty="0" smtClean="0"/>
              <a:t>に行くにつれて分岐の数が多くなり複雑なプログラムになっています。</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そして、</a:t>
            </a:r>
            <a:r>
              <a:rPr lang="en-US" altLang="ja-JP" dirty="0" err="1" smtClean="0"/>
              <a:t>SuiteRec</a:t>
            </a:r>
            <a:r>
              <a:rPr lang="ja-JP" altLang="en-US" dirty="0" smtClean="0"/>
              <a:t>を使用した場合とそうでない場合で被験者が作成したテストコード比較することで評価します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また、定性的な評価をするために、～～ました。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4038886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そして、本研究では、評価実験</a:t>
            </a:r>
            <a:r>
              <a:rPr kumimoji="1" lang="en-US" altLang="ja-JP" dirty="0" smtClean="0"/>
              <a:t>1</a:t>
            </a:r>
            <a:r>
              <a:rPr kumimoji="1" lang="ja-JP" altLang="en-US" dirty="0" smtClean="0"/>
              <a:t>を通して、こちらの</a:t>
            </a:r>
            <a:r>
              <a:rPr kumimoji="1" lang="en-US" altLang="ja-JP" dirty="0" smtClean="0"/>
              <a:t>4</a:t>
            </a:r>
            <a:r>
              <a:rPr kumimoji="1" lang="ja-JP" altLang="en-US" dirty="0" err="1" smtClean="0"/>
              <a:t>つの</a:t>
            </a:r>
            <a:r>
              <a:rPr kumimoji="1" lang="ja-JP" altLang="en-US" dirty="0" smtClean="0"/>
              <a:t>リサーチクエスチョンに答えることを目標としています。</a:t>
            </a:r>
            <a:endParaRPr kumimoji="1" lang="en-US" altLang="ja-JP" dirty="0" smtClean="0"/>
          </a:p>
          <a:p>
            <a:endParaRPr kumimoji="1" lang="en-US" altLang="ja-JP" dirty="0" smtClean="0"/>
          </a:p>
          <a:p>
            <a:r>
              <a:rPr kumimoji="1" lang="ja-JP" altLang="en-US" dirty="0" smtClean="0"/>
              <a:t>では、</a:t>
            </a:r>
            <a:r>
              <a:rPr kumimoji="1" lang="en-US" altLang="ja-JP" dirty="0" smtClean="0"/>
              <a:t>RQ1</a:t>
            </a:r>
            <a:r>
              <a:rPr kumimoji="1" lang="ja-JP" altLang="en-US" dirty="0" smtClean="0"/>
              <a:t>から結果を見て行きます。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236126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a:t>
            </a:r>
            <a:r>
              <a:rPr kumimoji="1" lang="ja-JP" altLang="en-US" dirty="0" smtClean="0"/>
              <a:t>、既存</a:t>
            </a:r>
            <a:r>
              <a:rPr kumimoji="1" lang="ja-JP" altLang="en-US" dirty="0" smtClean="0"/>
              <a:t>ツールで計算できる命令</a:t>
            </a:r>
            <a:r>
              <a:rPr kumimoji="1" lang="ja-JP" altLang="en-US" dirty="0" smtClean="0"/>
              <a:t>網羅と</a:t>
            </a:r>
            <a:r>
              <a:rPr kumimoji="1" lang="ja-JP" altLang="en-US" dirty="0" smtClean="0"/>
              <a:t>分岐</a:t>
            </a:r>
            <a:r>
              <a:rPr kumimoji="1" lang="ja-JP" altLang="en-US" dirty="0" smtClean="0"/>
              <a:t>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a:t>
            </a:r>
            <a:r>
              <a:rPr kumimoji="1" lang="ja-JP" altLang="en-US" dirty="0" smtClean="0"/>
              <a:t>場合で、ほとんど差</a:t>
            </a:r>
            <a:r>
              <a:rPr kumimoji="1" lang="ja-JP" altLang="en-US" dirty="0" smtClean="0"/>
              <a:t>がなく</a:t>
            </a:r>
            <a:r>
              <a:rPr kumimoji="1" lang="ja-JP" altLang="en-US" dirty="0" smtClean="0"/>
              <a:t>、どのタスクで網羅率が高いことが分かります。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dirty="0" smtClean="0"/>
              <a:t>、分岐網羅の</a:t>
            </a:r>
            <a:r>
              <a:rPr kumimoji="1" lang="en-US" altLang="ja-JP" dirty="0" smtClean="0"/>
              <a:t>1</a:t>
            </a:r>
            <a:r>
              <a:rPr kumimoji="1" lang="ja-JP" altLang="en-US" dirty="0" smtClean="0"/>
              <a:t>番</a:t>
            </a:r>
            <a:r>
              <a:rPr kumimoji="1" lang="ja-JP" altLang="en-US" dirty="0" smtClean="0"/>
              <a:t>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a:t>
            </a:r>
            <a:r>
              <a:rPr kumimoji="1" lang="ja-JP" altLang="en-US" dirty="0" smtClean="0"/>
              <a:t>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a:t>
            </a:r>
            <a:r>
              <a:rPr kumimoji="1" lang="ja-JP" altLang="en-US" b="1" dirty="0" smtClean="0"/>
              <a:t>がかかる原因として</a:t>
            </a:r>
            <a:r>
              <a:rPr kumimoji="1" lang="ja-JP" altLang="en-US" b="1" dirty="0" smtClean="0"/>
              <a:t>、開発者は、推薦</a:t>
            </a:r>
            <a:r>
              <a:rPr kumimoji="1" lang="ja-JP" altLang="en-US" b="1" dirty="0" smtClean="0"/>
              <a:t>される複数のテストコードを理解し、再利用する際に</a:t>
            </a:r>
            <a:r>
              <a:rPr kumimoji="1" lang="ja-JP" altLang="en-US" b="1" dirty="0" smtClean="0"/>
              <a:t>変更をしなければならないことが考えられます</a:t>
            </a:r>
            <a:r>
              <a:rPr kumimoji="1" lang="ja-JP" altLang="en-US" b="1" dirty="0" smtClean="0"/>
              <a:t>。</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r>
              <a:rPr kumimoji="1" lang="ja-JP" altLang="en-US" dirty="0" smtClean="0"/>
              <a:t>。</a:t>
            </a:r>
            <a:endParaRPr kumimoji="1" lang="en-US" altLang="ja-JP" dirty="0" smtClean="0"/>
          </a:p>
          <a:p>
            <a:endParaRPr kumimoji="1" lang="en-US" altLang="ja-JP" dirty="0" smtClean="0"/>
          </a:p>
          <a:p>
            <a:r>
              <a:rPr kumimoji="1" lang="ja-JP" altLang="en-US" dirty="0" smtClean="0"/>
              <a:t>我々</a:t>
            </a:r>
            <a:r>
              <a:rPr kumimoji="1" lang="ja-JP" altLang="en-US" dirty="0" smtClean="0"/>
              <a:t>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a:t>
            </a:r>
            <a:r>
              <a:rPr kumimoji="1" lang="ja-JP" altLang="en-US" dirty="0" smtClean="0"/>
              <a:t>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a:t>
            </a:r>
            <a:r>
              <a:rPr kumimoji="1" lang="ja-JP" altLang="en-US" dirty="0" smtClean="0"/>
              <a:t>場合は、そう</a:t>
            </a:r>
            <a:r>
              <a:rPr kumimoji="1" lang="ja-JP" altLang="en-US" dirty="0" smtClean="0"/>
              <a:t>でない</a:t>
            </a:r>
            <a:r>
              <a:rPr kumimoji="1" lang="ja-JP" altLang="en-US" dirty="0" smtClean="0"/>
              <a:t>場合と比べて、検出</a:t>
            </a:r>
            <a:r>
              <a:rPr kumimoji="1" lang="ja-JP" altLang="en-US" dirty="0" smtClean="0"/>
              <a:t>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の出力画面で推薦されるテストスイート内に含まれているテストスメルの情報を提示することで，その情報に基づいてテストコードを書き替えることができ，品質が高いテストコー ドを作成した可能性が考えられる．</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r>
              <a:rPr kumimoji="1" lang="ja-JP" altLang="en-US" dirty="0" smtClean="0"/>
              <a:t>。</a:t>
            </a:r>
            <a:endParaRPr kumimoji="1" lang="en-US" altLang="ja-JP" dirty="0" smtClean="0"/>
          </a:p>
          <a:p>
            <a:endParaRPr kumimoji="1" lang="en-US" altLang="ja-JP" dirty="0" smtClean="0"/>
          </a:p>
          <a:p>
            <a:r>
              <a:rPr kumimoji="1" lang="ja-JP" altLang="en-US" dirty="0" smtClean="0"/>
              <a:t>実際</a:t>
            </a:r>
            <a:r>
              <a:rPr kumimoji="1" lang="ja-JP" altLang="en-US" dirty="0" smtClean="0"/>
              <a:t>に既存研究でも、これらのテストスメルが既存プロジェクトで多く検出されていることが報告</a:t>
            </a:r>
            <a:r>
              <a:rPr kumimoji="1" lang="ja-JP" altLang="en-US" dirty="0" smtClean="0"/>
              <a:t>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a:t>
            </a:r>
            <a:r>
              <a:rPr kumimoji="1" lang="ja-JP" altLang="en-US" dirty="0" smtClean="0"/>
              <a:t>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b="1" dirty="0" err="1" smtClean="0"/>
              <a:t>SuiteRec</a:t>
            </a:r>
            <a:r>
              <a:rPr kumimoji="1" lang="ja-JP" altLang="en-US" b="1" dirty="0" smtClean="0"/>
              <a:t>によって推薦されたテストコードがテスト項目を考える上でヒントとなり、テスト作成作業が容易に感じた可能性があります。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r>
              <a:rPr kumimoji="1" lang="ja-JP" altLang="en-US" dirty="0" smtClean="0"/>
              <a:t>。</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ja-JP" altLang="en-US" dirty="0" smtClean="0"/>
              <a:t>、</a:t>
            </a:r>
            <a:r>
              <a:rPr kumimoji="1" lang="en-US" altLang="ja-JP" dirty="0" smtClean="0"/>
              <a:t>NiCad</a:t>
            </a:r>
            <a:r>
              <a:rPr kumimoji="1" lang="ja-JP" altLang="en-US" dirty="0" err="1" smtClean="0"/>
              <a:t>だけ</a:t>
            </a:r>
            <a:r>
              <a:rPr kumimoji="1" lang="ja-JP" altLang="en-US" dirty="0" smtClean="0"/>
              <a:t>では検出できる類似コードに限りがあるので、今後</a:t>
            </a:r>
            <a:r>
              <a:rPr kumimoji="1" lang="ja-JP" altLang="en-US" dirty="0" smtClean="0"/>
              <a:t>他の</a:t>
            </a:r>
            <a:r>
              <a:rPr kumimoji="1" lang="ja-JP" altLang="en-US" dirty="0" smtClean="0"/>
              <a:t>ツール</a:t>
            </a:r>
            <a:r>
              <a:rPr kumimoji="1" lang="ja-JP" altLang="en-US" dirty="0" smtClean="0"/>
              <a:t>にも</a:t>
            </a:r>
            <a:r>
              <a:rPr kumimoji="1" lang="ja-JP" altLang="en-US" dirty="0" smtClean="0"/>
              <a:t>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a:t>
            </a:r>
            <a:r>
              <a:rPr kumimoji="1" lang="ja-JP" altLang="en-US" dirty="0" smtClean="0"/>
              <a:t>を終わります</a:t>
            </a:r>
            <a:r>
              <a:rPr kumimoji="1" lang="ja-JP" altLang="en-US" dirty="0" smtClean="0"/>
              <a:t>。どうもありがとうございました。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a:t>
            </a:r>
            <a:r>
              <a:rPr kumimoji="1" lang="ja-JP" altLang="en-US" dirty="0" smtClean="0"/>
              <a:t>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961054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実際に、これまでの</a:t>
            </a:r>
            <a:r>
              <a:rPr kumimoji="1" lang="en-US" altLang="ja-JP" dirty="0" smtClean="0"/>
              <a:t>4</a:t>
            </a:r>
            <a:r>
              <a:rPr kumimoji="1" lang="ja-JP" altLang="en-US" dirty="0" err="1" smtClean="0"/>
              <a:t>つの</a:t>
            </a:r>
            <a:r>
              <a:rPr kumimoji="1" lang="en-US" altLang="ja-JP" dirty="0" smtClean="0"/>
              <a:t>Step</a:t>
            </a:r>
            <a:r>
              <a:rPr kumimoji="1" lang="ja-JP" altLang="en-US" dirty="0" smtClean="0"/>
              <a:t>を通してテストコードを推薦すると多くの時間がかかってしまうので、推薦プロセスを高速化する工夫をしています。</a:t>
            </a:r>
            <a:endParaRPr kumimoji="1" lang="en-US" altLang="ja-JP" dirty="0" smtClean="0"/>
          </a:p>
          <a:p>
            <a:endParaRPr kumimoji="1" lang="en-US" altLang="ja-JP" dirty="0" smtClean="0"/>
          </a:p>
          <a:p>
            <a:r>
              <a:rPr kumimoji="1" lang="ja-JP" altLang="en-US" dirty="0" smtClean="0"/>
              <a:t>具体的には、大きく二つのことをやっています。</a:t>
            </a:r>
            <a:endParaRPr kumimoji="1" lang="en-US" altLang="ja-JP" dirty="0" smtClean="0"/>
          </a:p>
          <a:p>
            <a:endParaRPr kumimoji="1" lang="en-US" altLang="ja-JP" dirty="0" smtClean="0"/>
          </a:p>
          <a:p>
            <a:r>
              <a:rPr kumimoji="1" lang="en-US" altLang="ja-JP" dirty="0" smtClean="0"/>
              <a:t>1</a:t>
            </a:r>
            <a:r>
              <a:rPr kumimoji="1" lang="ja-JP" altLang="en-US" dirty="0" smtClean="0"/>
              <a:t>つは、</a:t>
            </a:r>
            <a:r>
              <a:rPr kumimoji="1" lang="en-US" altLang="ja-JP" dirty="0" smtClean="0"/>
              <a:t>Step1</a:t>
            </a:r>
            <a:r>
              <a:rPr kumimoji="1" lang="ja-JP" altLang="en-US" dirty="0" smtClean="0"/>
              <a:t>の類似コード検索を複数並列に実行したことです。本研究で使用した</a:t>
            </a:r>
            <a:r>
              <a:rPr kumimoji="1" lang="en-US" altLang="ja-JP" dirty="0" err="1" smtClean="0"/>
              <a:t>Nicad</a:t>
            </a:r>
            <a:r>
              <a:rPr kumimoji="1" lang="ja-JP" altLang="en-US" dirty="0" smtClean="0"/>
              <a:t>は一度に検索できるプロジェクトのサイズに限りがあります。</a:t>
            </a:r>
            <a:endParaRPr kumimoji="1" lang="en-US" altLang="ja-JP" dirty="0" smtClean="0"/>
          </a:p>
          <a:p>
            <a:endParaRPr kumimoji="1" lang="en-US" altLang="ja-JP" dirty="0" smtClean="0"/>
          </a:p>
          <a:p>
            <a:r>
              <a:rPr kumimoji="1" lang="ja-JP" altLang="en-US" dirty="0" smtClean="0"/>
              <a:t>そこで、前処理としてプロジェクトのサイズを調整してデータベースに格納し、検索処理を複数のプロジェクトに対して並列して実行することで検索時間を短縮しました。</a:t>
            </a:r>
            <a:endParaRPr kumimoji="1" lang="en-US" altLang="ja-JP" dirty="0" smtClean="0"/>
          </a:p>
          <a:p>
            <a:endParaRPr kumimoji="1" lang="en-US" altLang="ja-JP" dirty="0" smtClean="0"/>
          </a:p>
          <a:p>
            <a:r>
              <a:rPr kumimoji="1" lang="en-US" altLang="ja-JP" dirty="0" smtClean="0"/>
              <a:t>2</a:t>
            </a:r>
            <a:r>
              <a:rPr kumimoji="1" lang="ja-JP" altLang="en-US" dirty="0" smtClean="0"/>
              <a:t>つ目は</a:t>
            </a:r>
            <a:r>
              <a:rPr kumimoji="1" lang="en-US" altLang="ja-JP" dirty="0" smtClean="0"/>
              <a:t>Step3</a:t>
            </a:r>
            <a:r>
              <a:rPr kumimoji="1" lang="ja-JP" altLang="en-US" dirty="0" smtClean="0"/>
              <a:t>のテストスメルを検出する処理を</a:t>
            </a:r>
            <a:r>
              <a:rPr kumimoji="1" lang="ja-JP" altLang="en-US" dirty="0" smtClean="0"/>
              <a:t>短縮化です。</a:t>
            </a:r>
            <a:r>
              <a:rPr kumimoji="1" lang="en-US" altLang="ja-JP" dirty="0" smtClean="0"/>
              <a:t>Step3</a:t>
            </a:r>
            <a:r>
              <a:rPr kumimoji="1" lang="ja-JP" altLang="en-US" dirty="0" smtClean="0"/>
              <a:t>を短縮化するために事前</a:t>
            </a:r>
            <a:r>
              <a:rPr kumimoji="1" lang="ja-JP" altLang="en-US" dirty="0" smtClean="0"/>
              <a:t>にテストスメルの検出を行い、検出されたテストスメルの情報をテストコードに紐づけてテストコードデータベースに格納しました。</a:t>
            </a:r>
            <a:endParaRPr kumimoji="1" lang="en-US" altLang="ja-JP" dirty="0" smtClean="0"/>
          </a:p>
          <a:p>
            <a:endParaRPr kumimoji="1" lang="en-US" altLang="ja-JP" dirty="0" smtClean="0"/>
          </a:p>
          <a:p>
            <a:r>
              <a:rPr kumimoji="1" lang="ja-JP" altLang="en-US" dirty="0" smtClean="0"/>
              <a:t>このように事前に前処理を行っておくことで、</a:t>
            </a:r>
            <a:r>
              <a:rPr kumimoji="1" lang="en-US" altLang="ja-JP" dirty="0" err="1" smtClean="0"/>
              <a:t>SuiteRec</a:t>
            </a:r>
            <a:r>
              <a:rPr kumimoji="1" lang="ja-JP" altLang="en-US" dirty="0" smtClean="0"/>
              <a:t>は推薦プロセスの</a:t>
            </a:r>
            <a:r>
              <a:rPr kumimoji="1" lang="ja-JP" altLang="en-US" dirty="0" smtClean="0"/>
              <a:t>高速化を実現しました</a:t>
            </a:r>
            <a:r>
              <a:rPr kumimoji="1" lang="ja-JP" altLang="en-US" dirty="0" smtClean="0"/>
              <a:t>。</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1580538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a:t>
            </a:r>
            <a:r>
              <a:rPr kumimoji="1" lang="en-US" altLang="ja-JP" dirty="0" err="1" smtClean="0"/>
              <a:t>SuiteRec</a:t>
            </a:r>
            <a:r>
              <a:rPr kumimoji="1" lang="ja-JP" altLang="en-US" dirty="0" smtClean="0"/>
              <a:t>のインターフェスになります</a:t>
            </a:r>
            <a:endParaRPr kumimoji="1" lang="en-US" altLang="ja-JP" dirty="0" smtClean="0"/>
          </a:p>
          <a:p>
            <a:endParaRPr kumimoji="1" lang="en-US" altLang="ja-JP" dirty="0" smtClean="0"/>
          </a:p>
          <a:p>
            <a:r>
              <a:rPr kumimoji="1" lang="ja-JP" altLang="en-US" dirty="0" smtClean="0"/>
              <a:t>①は、開発者から与えられた入力コードが表示されます。そして②には、入力コードに対応する類似コードが表示され、③にはその類似度が表示されます</a:t>
            </a:r>
            <a:endParaRPr kumimoji="1" lang="en-US" altLang="ja-JP" dirty="0" smtClean="0"/>
          </a:p>
          <a:p>
            <a:endParaRPr kumimoji="1" lang="en-US" altLang="ja-JP" dirty="0" smtClean="0"/>
          </a:p>
          <a:p>
            <a:r>
              <a:rPr kumimoji="1" lang="ja-JP" altLang="en-US" dirty="0" smtClean="0"/>
              <a:t>④には、推薦されるテストコード内に含まれるテストスメルがハイライトされ、⑤は推薦されたテストコードが表示されます</a:t>
            </a:r>
            <a:endParaRPr kumimoji="1" lang="en-US" altLang="ja-JP" dirty="0" smtClean="0"/>
          </a:p>
          <a:p>
            <a:endParaRPr kumimoji="1" lang="en-US" altLang="ja-JP" dirty="0" smtClean="0"/>
          </a:p>
          <a:p>
            <a:r>
              <a:rPr kumimoji="1" lang="ja-JP" altLang="en-US" dirty="0" smtClean="0"/>
              <a:t>次に評価実験です</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635195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29</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31</a:t>
            </a:fld>
            <a:endParaRPr kumimoji="1" lang="ja-JP" altLang="en-US"/>
          </a:p>
        </p:txBody>
      </p:sp>
    </p:spTree>
    <p:extLst>
      <p:ext uri="{BB962C8B-B14F-4D97-AF65-F5344CB8AC3E}">
        <p14:creationId xmlns:p14="http://schemas.microsoft.com/office/powerpoint/2010/main" val="2436045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32</a:t>
            </a:fld>
            <a:endParaRPr kumimoji="1" lang="ja-JP" altLang="en-US"/>
          </a:p>
        </p:txBody>
      </p:sp>
    </p:spTree>
    <p:extLst>
      <p:ext uri="{BB962C8B-B14F-4D97-AF65-F5344CB8AC3E}">
        <p14:creationId xmlns:p14="http://schemas.microsoft.com/office/powerpoint/2010/main" val="1245217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33</a:t>
            </a:fld>
            <a:endParaRPr kumimoji="1" lang="ja-JP" altLang="en-US"/>
          </a:p>
        </p:txBody>
      </p:sp>
    </p:spTree>
    <p:extLst>
      <p:ext uri="{BB962C8B-B14F-4D97-AF65-F5344CB8AC3E}">
        <p14:creationId xmlns:p14="http://schemas.microsoft.com/office/powerpoint/2010/main" val="397021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1887380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2448013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a:t>
            </a:r>
            <a:r>
              <a:rPr kumimoji="1" lang="ja-JP" altLang="en-US" dirty="0" smtClean="0"/>
              <a:t>の手法を実装</a:t>
            </a:r>
            <a:r>
              <a:rPr kumimoji="1" lang="ja-JP" altLang="en-US" dirty="0" smtClean="0"/>
              <a:t>したツールであり、単体テスト自動生成における最先端のツールとなっています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39</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49</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a:t>
            </a:r>
            <a:r>
              <a:rPr kumimoji="1" lang="ja-JP" altLang="en-US" dirty="0" smtClean="0"/>
              <a:t>，</a:t>
            </a:r>
            <a:endParaRPr kumimoji="1" lang="en-US" altLang="ja-JP" dirty="0" smtClean="0"/>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endParaRPr kumimoji="1" lang="en-US" altLang="ja-JP" dirty="0" smtClean="0"/>
          </a:p>
          <a:p>
            <a:r>
              <a:rPr kumimoji="1" lang="ja-JP" altLang="en-US" dirty="0" smtClean="0"/>
              <a:t>と</a:t>
            </a:r>
            <a:r>
              <a:rPr kumimoji="1" lang="ja-JP" altLang="en-US" dirty="0" smtClean="0"/>
              <a:t>いうことが挙げられます</a:t>
            </a:r>
            <a:r>
              <a:rPr kumimoji="1" lang="ja-JP" altLang="en-US" dirty="0" smtClean="0"/>
              <a:t>．</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a:t>
            </a:r>
            <a:r>
              <a:rPr kumimoji="1" lang="ja-JP" altLang="en-US" b="1" dirty="0" smtClean="0"/>
              <a:t>テストコードの作成を支援する必要</a:t>
            </a:r>
            <a:r>
              <a:rPr kumimoji="1" lang="ja-JP" altLang="en-US" b="1" dirty="0" smtClean="0"/>
              <a:t>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51</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52</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53</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55</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56</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57</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58</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a:t>
            </a:r>
            <a:r>
              <a:rPr kumimoji="1" lang="ja-JP" altLang="en-US" dirty="0" smtClean="0"/>
              <a:t>の利用</a:t>
            </a:r>
            <a:r>
              <a:rPr kumimoji="1" lang="ja-JP" altLang="en-US" dirty="0" smtClean="0"/>
              <a:t>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a:t>
            </a:r>
            <a:r>
              <a:rPr kumimoji="1" lang="ja-JP" altLang="en-US" dirty="0" smtClean="0"/>
              <a:t>のアイディア</a:t>
            </a:r>
            <a:r>
              <a:rPr kumimoji="1" lang="ja-JP" altLang="en-US" dirty="0" smtClean="0"/>
              <a:t>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a:t>
            </a:r>
            <a:r>
              <a:rPr kumimoji="1" lang="ja-JP" altLang="en-US" dirty="0" smtClean="0"/>
              <a:t>に</a:t>
            </a:r>
            <a:r>
              <a:rPr kumimoji="1" lang="en-US" altLang="ja-JP" dirty="0" err="1" smtClean="0"/>
              <a:t>SuiteRec</a:t>
            </a:r>
            <a:r>
              <a:rPr kumimoji="1" lang="ja-JP" altLang="en-US" dirty="0" smtClean="0"/>
              <a:t>の</a:t>
            </a:r>
            <a:r>
              <a:rPr kumimoji="1" lang="ja-JP" altLang="en-US" dirty="0" smtClean="0"/>
              <a:t>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a:t>
            </a:r>
            <a:r>
              <a:rPr kumimoji="1" lang="ja-JP" altLang="en-US" dirty="0" smtClean="0"/>
              <a:t>が</a:t>
            </a:r>
            <a:r>
              <a:rPr kumimoji="1" lang="en-US" altLang="ja-JP" dirty="0" err="1" smtClean="0"/>
              <a:t>SuiteRec</a:t>
            </a:r>
            <a:r>
              <a:rPr kumimoji="1" lang="ja-JP" altLang="en-US" dirty="0" smtClean="0"/>
              <a:t>の</a:t>
            </a:r>
            <a:r>
              <a:rPr kumimoji="1" lang="ja-JP" altLang="en-US" dirty="0" smtClean="0"/>
              <a:t>概要になります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a:t>
            </a:r>
            <a:r>
              <a:rPr kumimoji="1" lang="ja-JP" altLang="en-US" dirty="0" smtClean="0"/>
              <a:t>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en-US" altLang="ja-JP" dirty="0" smtClean="0"/>
              <a:t>Step1</a:t>
            </a:r>
            <a:r>
              <a:rPr kumimoji="1" lang="ja-JP" altLang="en-US" dirty="0" smtClean="0"/>
              <a:t>では、開発者からの入力コードに対して類似コードを検出します。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類似コードの検出には、既存ツールを用いて</a:t>
            </a:r>
            <a:r>
              <a:rPr kumimoji="1" lang="en-US" altLang="ja-JP" b="1" dirty="0" smtClean="0"/>
              <a:t>OSS</a:t>
            </a:r>
            <a:r>
              <a:rPr kumimoji="1" lang="ja-JP" altLang="en-US" b="1" dirty="0" smtClean="0"/>
              <a:t>プロジェクトのプロダクションコードが格納されているソースコードデータベース内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は</a:t>
            </a:r>
            <a:r>
              <a:rPr kumimoji="1" lang="ja-JP" altLang="en-US" dirty="0" smtClean="0"/>
              <a:t>，テストコードの検索です。</a:t>
            </a:r>
            <a:endParaRPr kumimoji="1" lang="en-US" altLang="ja-JP" dirty="0" smtClean="0"/>
          </a:p>
          <a:p>
            <a:endParaRPr kumimoji="1" lang="en-US" altLang="ja-JP" dirty="0" smtClean="0"/>
          </a:p>
          <a:p>
            <a:r>
              <a:rPr kumimoji="1" lang="en-US" altLang="ja-JP" dirty="0" smtClean="0"/>
              <a:t>Step1</a:t>
            </a:r>
            <a:r>
              <a:rPr kumimoji="1" lang="ja-JP" altLang="en-US" dirty="0" err="1" smtClean="0"/>
              <a:t>で検</a:t>
            </a:r>
            <a:r>
              <a:rPr kumimoji="1" lang="ja-JP" altLang="en-US" dirty="0" smtClean="0"/>
              <a:t>出</a:t>
            </a:r>
            <a:r>
              <a:rPr kumimoji="1" lang="ja-JP" altLang="en-US" dirty="0" smtClean="0"/>
              <a:t>された類似コード片に対応するテストコードをテストコードデータベース内から検索します。ここには、ソースコードデータベースのプロダクションコードに対応するテストコードが格納されて</a:t>
            </a:r>
            <a:r>
              <a:rPr kumimoji="1" lang="ja-JP" altLang="en-US" dirty="0" smtClean="0"/>
              <a:t>います。</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a:t>
            </a:r>
            <a:r>
              <a:rPr kumimoji="1" lang="ja-JP" altLang="en-US" b="1" dirty="0" smtClean="0"/>
              <a:t>推薦される</a:t>
            </a:r>
            <a:r>
              <a:rPr kumimoji="1" lang="ja-JP" altLang="en-US" b="1" dirty="0" smtClean="0"/>
              <a:t>テストコードを</a:t>
            </a:r>
            <a:r>
              <a:rPr kumimoji="1" lang="ja-JP" altLang="en-US" b="1" dirty="0" smtClean="0"/>
              <a:t>ランキングして開発者に提示します</a:t>
            </a:r>
            <a:endParaRPr kumimoji="1" lang="en-US" altLang="ja-JP" b="1"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341113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a:t>
            </a:r>
            <a:r>
              <a:rPr kumimoji="1" lang="ja-JP" altLang="en-US" dirty="0" smtClean="0"/>
              <a:t>、より構文的</a:t>
            </a:r>
            <a:r>
              <a:rPr kumimoji="1" lang="ja-JP" altLang="en-US" dirty="0" smtClean="0"/>
              <a:t>に類似した関数単位のコード片を検出したいので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a:t>
            </a:r>
            <a:r>
              <a:rPr kumimoji="1" lang="ja-JP" altLang="en-US" dirty="0" smtClean="0"/>
              <a:t>をデータベースから検索</a:t>
            </a:r>
            <a:r>
              <a:rPr kumimoji="1" lang="ja-JP" altLang="en-US" dirty="0" smtClean="0"/>
              <a:t>します</a:t>
            </a:r>
            <a:endParaRPr kumimoji="1" lang="en-US" altLang="ja-JP" dirty="0" smtClean="0"/>
          </a:p>
          <a:p>
            <a:endParaRPr kumimoji="1" lang="en-US" altLang="ja-JP" dirty="0" smtClean="0"/>
          </a:p>
          <a:p>
            <a:r>
              <a:rPr kumimoji="1" lang="ja-JP" altLang="en-US" dirty="0" smtClean="0"/>
              <a:t>そこで、データベースからテストコードを検索する</a:t>
            </a:r>
            <a:r>
              <a:rPr kumimoji="1" lang="ja-JP" altLang="en-US" dirty="0" smtClean="0"/>
              <a:t>ために、テスト対象コードと</a:t>
            </a:r>
            <a:r>
              <a:rPr kumimoji="1" lang="ja-JP" altLang="en-US" dirty="0" smtClean="0"/>
              <a:t>テストコードをこのように</a:t>
            </a:r>
            <a:r>
              <a:rPr kumimoji="1" lang="en-US" altLang="ja-JP" dirty="0" smtClean="0"/>
              <a:t>3</a:t>
            </a:r>
            <a:r>
              <a:rPr kumimoji="1" lang="ja-JP" altLang="en-US" dirty="0" smtClean="0"/>
              <a:t>つフェーズで対応付け</a:t>
            </a:r>
            <a:r>
              <a:rPr kumimoji="1" lang="ja-JP" altLang="en-US" dirty="0" smtClean="0"/>
              <a:t>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a:t>
            </a:r>
            <a:r>
              <a:rPr kumimoji="1" lang="ja-JP" altLang="en-US" dirty="0" smtClean="0"/>
              <a:t>、フェーズ</a:t>
            </a:r>
            <a:r>
              <a:rPr kumimoji="1" lang="en-US" altLang="ja-JP" dirty="0" smtClean="0"/>
              <a:t>2</a:t>
            </a:r>
            <a:r>
              <a:rPr kumimoji="1" lang="ja-JP" altLang="en-US" dirty="0" smtClean="0"/>
              <a:t>では、テストコード内</a:t>
            </a:r>
            <a:r>
              <a:rPr kumimoji="1" lang="ja-JP" altLang="en-US" dirty="0" smtClean="0"/>
              <a:t>のメソッド呼び出しを確認します。一般的に単体テストでは、このようにテストコード内で</a:t>
            </a:r>
            <a:r>
              <a:rPr kumimoji="1" lang="ja-JP" altLang="en-US" dirty="0" smtClean="0"/>
              <a:t>、対象オブジェクト</a:t>
            </a:r>
            <a:r>
              <a:rPr kumimoji="1" lang="ja-JP" altLang="en-US" dirty="0" smtClean="0"/>
              <a:t>の生成を行い</a:t>
            </a:r>
            <a:r>
              <a:rPr kumimoji="1" lang="ja-JP" altLang="en-US" dirty="0" smtClean="0"/>
              <a:t>、対象</a:t>
            </a:r>
            <a:r>
              <a:rPr kumimoji="1" lang="ja-JP" altLang="en-US" dirty="0" smtClean="0"/>
              <a:t>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a:t>
            </a:r>
            <a:r>
              <a:rPr kumimoji="1" lang="ja-JP" altLang="en-US" dirty="0" smtClean="0"/>
              <a:t>、対象</a:t>
            </a:r>
            <a:r>
              <a:rPr kumimoji="1" lang="ja-JP" altLang="en-US" dirty="0" smtClean="0"/>
              <a:t>のメソッド呼び出しを取得すること</a:t>
            </a:r>
            <a:r>
              <a:rPr kumimoji="1" lang="ja-JP" altLang="en-US" dirty="0" smtClean="0"/>
              <a:t>で対象</a:t>
            </a:r>
            <a:r>
              <a:rPr kumimoji="1" lang="ja-JP" altLang="en-US" dirty="0" smtClean="0"/>
              <a:t>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a:t>
            </a:r>
            <a:r>
              <a:rPr kumimoji="1" lang="ja-JP" altLang="en-US" dirty="0" smtClean="0"/>
              <a:t>行います</a:t>
            </a:r>
            <a:endParaRPr kumimoji="1" lang="en-US" altLang="ja-JP" dirty="0" smtClean="0"/>
          </a:p>
          <a:p>
            <a:endParaRPr kumimoji="1" lang="en-US" altLang="ja-JP" dirty="0" smtClean="0"/>
          </a:p>
          <a:p>
            <a:r>
              <a:rPr lang="ja-JP" altLang="en-US" dirty="0" smtClean="0"/>
              <a:t>具体的には、テストメソッドの名前を区切り文字や大文字で分割し，対象メソッド名と部分一致した時対応付けを行いました</a:t>
            </a:r>
            <a:r>
              <a:rPr kumimoji="1" lang="ja-JP" altLang="en-US" dirty="0" smtClean="0"/>
              <a:t>、対応付け</a:t>
            </a:r>
            <a:r>
              <a:rPr kumimoji="1" lang="ja-JP" altLang="en-US" dirty="0" smtClean="0"/>
              <a:t>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a:t>
            </a:r>
            <a:r>
              <a:rPr kumimoji="1" lang="ja-JP" altLang="en-US" dirty="0" smtClean="0"/>
              <a:t>ことで、</a:t>
            </a:r>
            <a:r>
              <a:rPr kumimoji="1" lang="ja-JP" altLang="en-US" dirty="0" smtClean="0"/>
              <a:t>ドゥーセン</a:t>
            </a:r>
            <a:r>
              <a:rPr kumimoji="1" lang="ja-JP" altLang="en-US" dirty="0" smtClean="0"/>
              <a:t>らによって</a:t>
            </a:r>
            <a:r>
              <a:rPr kumimoji="1" lang="en-US" altLang="ja-JP" dirty="0" smtClean="0"/>
              <a:t>11</a:t>
            </a:r>
            <a:r>
              <a:rPr kumimoji="1" lang="ja-JP" altLang="en-US" dirty="0" smtClean="0"/>
              <a:t>種類の</a:t>
            </a:r>
            <a:r>
              <a:rPr kumimoji="1" lang="ja-JP" altLang="en-US" dirty="0" smtClean="0"/>
              <a:t>テストスメルが提唱されました．</a:t>
            </a:r>
            <a:endParaRPr kumimoji="1" lang="en-US" altLang="ja-JP" dirty="0" smtClean="0"/>
          </a:p>
          <a:p>
            <a:endParaRPr kumimoji="1" lang="en-US" altLang="ja-JP" dirty="0" smtClean="0"/>
          </a:p>
          <a:p>
            <a:r>
              <a:rPr kumimoji="1" lang="ja-JP" altLang="en-US" dirty="0" smtClean="0"/>
              <a:t>例えばこれはテストスメルの</a:t>
            </a:r>
            <a:r>
              <a:rPr kumimoji="1" lang="ja-JP" altLang="en-US" dirty="0" smtClean="0"/>
              <a:t>例ですが、</a:t>
            </a:r>
            <a:r>
              <a:rPr kumimoji="1" lang="ja-JP" altLang="en-US" dirty="0" smtClean="0"/>
              <a:t>このテストコード</a:t>
            </a:r>
            <a:r>
              <a:rPr kumimoji="1" lang="ja-JP" altLang="en-US" dirty="0" smtClean="0"/>
              <a:t>には</a:t>
            </a:r>
            <a:r>
              <a:rPr kumimoji="1" lang="ja-JP" altLang="en-US" dirty="0" smtClean="0"/>
              <a:t>、</a:t>
            </a:r>
            <a:r>
              <a:rPr kumimoji="1" lang="ja-JP" altLang="en-US" u="sng" dirty="0" smtClean="0"/>
              <a:t>テストメソッド内に複数</a:t>
            </a:r>
            <a:r>
              <a:rPr kumimoji="1" lang="ja-JP" altLang="en-US" u="sng" dirty="0" smtClean="0"/>
              <a:t>の</a:t>
            </a:r>
            <a:r>
              <a:rPr kumimoji="1" lang="en-US" altLang="ja-JP" u="sng" dirty="0" err="1" smtClean="0"/>
              <a:t>asser</a:t>
            </a:r>
            <a:r>
              <a:rPr kumimoji="1" lang="ja-JP" altLang="en-US" u="sng" dirty="0" smtClean="0"/>
              <a:t>文</a:t>
            </a:r>
            <a:r>
              <a:rPr kumimoji="1" lang="ja-JP" altLang="en-US" u="sng" dirty="0" smtClean="0"/>
              <a:t>を含む場合に発生する</a:t>
            </a:r>
            <a:r>
              <a:rPr kumimoji="1" lang="ja-JP" altLang="en-US" b="1" dirty="0" smtClean="0"/>
              <a:t>アサーションルーレット</a:t>
            </a:r>
            <a:r>
              <a:rPr kumimoji="1" lang="ja-JP" altLang="en-US" dirty="0" smtClean="0"/>
              <a:t>というテストスメルが含まれています</a:t>
            </a:r>
            <a:r>
              <a:rPr kumimoji="1" lang="ja-JP" altLang="en-US" dirty="0" smtClean="0"/>
              <a:t>。</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最近では、これらのテストスメルについて多くの調査研究が行われており、テストスメルがソフトウェアの保守活動に悪影響を与えることが分かっています。</a:t>
            </a:r>
            <a:endParaRPr kumimoji="1" lang="en-US" altLang="ja-JP" dirty="0" smtClean="0"/>
          </a:p>
          <a:p>
            <a:endParaRPr kumimoji="1" lang="en-US" altLang="ja-JP" dirty="0" smtClean="0"/>
          </a:p>
          <a:p>
            <a:r>
              <a:rPr kumimoji="1" lang="ja-JP" altLang="en-US" dirty="0" smtClean="0"/>
              <a:t>で</a:t>
            </a:r>
            <a:r>
              <a:rPr kumimoji="1" lang="ja-JP" altLang="en-US" dirty="0" smtClean="0"/>
              <a:t>、</a:t>
            </a:r>
            <a:r>
              <a:rPr kumimoji="1" lang="en-US" altLang="ja-JP" dirty="0" smtClean="0"/>
              <a:t>Step3</a:t>
            </a:r>
            <a:r>
              <a:rPr kumimoji="1" lang="ja-JP" altLang="en-US" dirty="0" smtClean="0"/>
              <a:t>では、これら</a:t>
            </a:r>
            <a:r>
              <a:rPr kumimoji="1" lang="ja-JP" altLang="en-US" dirty="0" smtClean="0"/>
              <a:t>のテストスメルを高速で検出するために</a:t>
            </a:r>
            <a:r>
              <a:rPr kumimoji="1" lang="ja-JP" altLang="en-US" dirty="0" smtClean="0"/>
              <a:t>、本研究ではテストスメルを自動</a:t>
            </a:r>
            <a:r>
              <a:rPr kumimoji="1" lang="ja-JP" altLang="en-US" dirty="0" smtClean="0"/>
              <a:t>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 xmlns:adec="http://schemas.microsoft.com/office/drawing/2017/decorative"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a:t>
            </a:r>
            <a:r>
              <a:rPr lang="ja-JP" altLang="en-US" sz="2800" dirty="0" smtClean="0"/>
              <a:t>テストコードの</a:t>
            </a:r>
            <a:r>
              <a:rPr lang="ja-JP" altLang="en-US" sz="2800" dirty="0"/>
              <a:t>順位付け</a:t>
            </a:r>
            <a:endParaRPr kumimoji="1" lang="ja-JP" altLang="en-US" sz="2800" dirty="0"/>
          </a:p>
        </p:txBody>
      </p:sp>
      <p:sp>
        <p:nvSpPr>
          <p:cNvPr id="4" name="コンテンツ プレースホルダー 2"/>
          <p:cNvSpPr>
            <a:spLocks noGrp="1"/>
          </p:cNvSpPr>
          <p:nvPr>
            <p:ph idx="1"/>
          </p:nvPr>
        </p:nvSpPr>
        <p:spPr>
          <a:xfrm>
            <a:off x="838200" y="1486680"/>
            <a:ext cx="10515600" cy="574675"/>
          </a:xfrm>
        </p:spPr>
        <p:txBody>
          <a:bodyPr>
            <a:normAutofit/>
          </a:bodyPr>
          <a:lstStyle/>
          <a:p>
            <a:r>
              <a:rPr lang="ja-JP" altLang="en-US" dirty="0" smtClean="0"/>
              <a:t>推薦されるテストコードを以下の</a:t>
            </a:r>
            <a:r>
              <a:rPr lang="en-US" altLang="ja-JP" dirty="0" smtClean="0"/>
              <a:t>2</a:t>
            </a:r>
            <a:r>
              <a:rPr lang="ja-JP" altLang="en-US" dirty="0" err="1" smtClean="0"/>
              <a:t>つの</a:t>
            </a:r>
            <a:r>
              <a:rPr lang="ja-JP" altLang="en-US" dirty="0" smtClean="0"/>
              <a:t>要素を基に順位付ける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a:t>
            </a:r>
            <a:r>
              <a:rPr lang="ja-JP" altLang="en-US" sz="3200" dirty="0">
                <a:latin typeface="メイリオ" panose="020B0604030504040204" pitchFamily="50" charset="-128"/>
                <a:ea typeface="メイリオ" panose="020B0604030504040204" pitchFamily="50" charset="-128"/>
              </a:rPr>
              <a:t>付</a:t>
            </a:r>
            <a:r>
              <a:rPr lang="ja-JP" altLang="en-US" sz="3200" dirty="0" smtClean="0">
                <a:latin typeface="メイリオ" panose="020B0604030504040204" pitchFamily="50" charset="-128"/>
                <a:ea typeface="メイリオ" panose="020B0604030504040204" pitchFamily="50" charset="-128"/>
              </a:rPr>
              <a:t>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テストコードの作成</a:t>
            </a:r>
            <a:r>
              <a:rPr lang="ja-JP" altLang="en-US" sz="3200" dirty="0" smtClean="0"/>
              <a:t>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813332270"/>
              </p:ext>
            </p:extLst>
          </p:nvPr>
        </p:nvGraphicFramePr>
        <p:xfrm>
          <a:off x="1662201" y="2957770"/>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390828417"/>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1817266150"/>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mc:Choice xmlns:cx="http://schemas.microsoft.com/office/drawing/2014/chartex" Requires="cx">
          <p:graphicFrame>
            <p:nvGraphicFramePr>
              <p:cNvPr id="4" name="グラフ 3"/>
              <p:cNvGraphicFramePr/>
              <p:nvPr>
                <p:extLst>
                  <p:ext uri="{D42A27DB-BD31-4B8C-83A1-F6EECF244321}">
                    <p14:modId xmlns:p14="http://schemas.microsoft.com/office/powerpoint/2010/main" val="931915812"/>
                  </p:ext>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a:t>
            </a:r>
            <a:r>
              <a:rPr lang="ja-JP" altLang="en-US" sz="2800" dirty="0" smtClean="0">
                <a:latin typeface="メイリオ" panose="020B0604030504040204" pitchFamily="50" charset="-128"/>
                <a:ea typeface="メイリオ" panose="020B0604030504040204" pitchFamily="50" charset="-128"/>
              </a:rPr>
              <a:t>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a:t>
            </a:r>
            <a:r>
              <a:rPr lang="ja-JP" altLang="en-US" sz="2800" dirty="0" smtClean="0">
                <a:latin typeface="メイリオ" panose="020B0604030504040204" pitchFamily="50" charset="-128"/>
                <a:ea typeface="メイリオ" panose="020B0604030504040204" pitchFamily="50" charset="-128"/>
              </a:rPr>
              <a:t>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1840509657"/>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被験者実験により</a:t>
            </a:r>
            <a:r>
              <a:rPr lang="ja-JP" altLang="en-US" sz="2400" dirty="0" smtClean="0"/>
              <a:t>提案</a:t>
            </a:r>
            <a:r>
              <a:rPr lang="ja-JP" altLang="en-US" sz="2400" dirty="0" smtClean="0"/>
              <a:t>ツールの</a:t>
            </a:r>
            <a:r>
              <a:rPr lang="ja-JP" altLang="en-US" sz="2400" dirty="0" smtClean="0"/>
              <a:t>有用性を確認</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52940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1034508"/>
          </a:xfrm>
        </p:spPr>
        <p:txBody>
          <a:bodyPr>
            <a:normAutofit/>
          </a:bodyPr>
          <a:lstStyle/>
          <a:p>
            <a:r>
              <a:rPr lang="ja-JP" altLang="en-US" dirty="0"/>
              <a:t>類似コード検索を複数並列に</a:t>
            </a:r>
            <a:r>
              <a:rPr lang="ja-JP" altLang="en-US" dirty="0" smtClean="0"/>
              <a:t>実行</a:t>
            </a:r>
            <a:r>
              <a:rPr lang="en-US" altLang="ja-JP" dirty="0" smtClean="0"/>
              <a:t>(Step1)</a:t>
            </a:r>
          </a:p>
          <a:p>
            <a:r>
              <a:rPr lang="ja-JP" altLang="en-US" dirty="0" smtClean="0"/>
              <a:t>データベースに必要なデータを事前に格納</a:t>
            </a:r>
            <a:r>
              <a:rPr lang="en-US" altLang="ja-JP" dirty="0" smtClean="0"/>
              <a:t>(Step3)</a:t>
            </a:r>
          </a:p>
          <a:p>
            <a:endParaRPr lang="en-US" altLang="ja-JP" dirty="0" smtClean="0"/>
          </a:p>
          <a:p>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3"/>
          <a:stretch>
            <a:fillRect/>
          </a:stretch>
        </p:blipFill>
        <p:spPr>
          <a:xfrm>
            <a:off x="4955641" y="3113040"/>
            <a:ext cx="6249167" cy="3160643"/>
          </a:xfrm>
          <a:prstGeom prst="rect">
            <a:avLst/>
          </a:prstGeom>
        </p:spPr>
      </p:pic>
      <p:sp>
        <p:nvSpPr>
          <p:cNvPr id="5" name="正方形/長方形 4"/>
          <p:cNvSpPr/>
          <p:nvPr/>
        </p:nvSpPr>
        <p:spPr>
          <a:xfrm>
            <a:off x="6562467" y="3113040"/>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9903278" y="4926696"/>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6310438" y="2818044"/>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929648" y="2789218"/>
            <a:ext cx="4025993" cy="3865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b="1" dirty="0" smtClean="0"/>
              <a:t>Step1</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類似コード検索処理を</a:t>
            </a:r>
            <a:r>
              <a:rPr lang="ja-JP" altLang="en-US" sz="2000" smtClean="0"/>
              <a:t>複数並列に実行</a:t>
            </a:r>
            <a:endParaRPr lang="en-US" altLang="ja-JP" sz="2000" dirty="0" smtClean="0"/>
          </a:p>
          <a:p>
            <a:pPr>
              <a:buFont typeface="Wingdings" panose="05000000000000000000" pitchFamily="2" charset="2"/>
              <a:buChar char="l"/>
            </a:pPr>
            <a:endParaRPr lang="en-US" altLang="ja-JP" sz="100" dirty="0"/>
          </a:p>
          <a:p>
            <a:pPr marL="0" indent="0">
              <a:buNone/>
            </a:pPr>
            <a:r>
              <a:rPr lang="en-US" altLang="ja-JP" sz="2400" b="1" dirty="0" smtClean="0"/>
              <a:t>Step3</a:t>
            </a:r>
            <a:endParaRPr lang="en-US" altLang="ja-JP" sz="2400" b="1" dirty="0"/>
          </a:p>
          <a:p>
            <a:r>
              <a:rPr lang="ja-JP" altLang="en-US" sz="2000" dirty="0"/>
              <a:t>事前</a:t>
            </a:r>
            <a:r>
              <a:rPr lang="ja-JP" altLang="en-US" sz="2000" dirty="0" smtClean="0"/>
              <a:t>にテストスメルを検出</a:t>
            </a:r>
            <a:endParaRPr lang="en-US" altLang="ja-JP" sz="2000"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に紐づけて格納</a:t>
            </a:r>
            <a:endParaRPr lang="en-US" altLang="ja-JP" sz="2000" dirty="0"/>
          </a:p>
        </p:txBody>
      </p:sp>
      <p:sp>
        <p:nvSpPr>
          <p:cNvPr id="26" name="フリーフォーム 25"/>
          <p:cNvSpPr/>
          <p:nvPr/>
        </p:nvSpPr>
        <p:spPr>
          <a:xfrm>
            <a:off x="8795657" y="4137928"/>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10116678" y="457030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34908792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3"/>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38199" y="5063609"/>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各データベースに必要なデータを事前に格納</a:t>
            </a:r>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562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類似コード検索を複数並列化して実行</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9741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67632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183044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2038013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4965333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99754" y="4410963"/>
            <a:ext cx="8828303"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高品質の</a:t>
            </a:r>
            <a:r>
              <a:rPr lang="ja-JP" altLang="en-US" sz="2800" dirty="0" smtClean="0">
                <a:latin typeface="メイリオ" panose="020B0604030504040204" pitchFamily="50" charset="-128"/>
                <a:ea typeface="メイリオ" panose="020B0604030504040204" pitchFamily="50" charset="-128"/>
              </a:rPr>
              <a:t>テストコード</a:t>
            </a:r>
            <a:r>
              <a:rPr lang="ja-JP" altLang="en-US" sz="2800" dirty="0" smtClean="0">
                <a:latin typeface="メイリオ" panose="020B0604030504040204" pitchFamily="50" charset="-128"/>
                <a:ea typeface="メイリオ" panose="020B0604030504040204" pitchFamily="50" charset="-128"/>
              </a:rPr>
              <a:t>の作成を支援するが必要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a:t>
            </a:r>
            <a:r>
              <a:rPr lang="ja-JP" altLang="en-US" sz="3000" dirty="0" smtClean="0"/>
              <a:t>を</a:t>
            </a:r>
            <a:r>
              <a:rPr lang="ja-JP" altLang="en-US" sz="3000" dirty="0" smtClean="0"/>
              <a:t>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r>
              <a:rPr lang="ja-JP" altLang="en-US" dirty="0" smtClean="0">
                <a:solidFill>
                  <a:schemeClr val="bg1"/>
                </a:solidFill>
              </a:rPr>
              <a:t>の</a:t>
            </a:r>
            <a:r>
              <a:rPr lang="ja-JP" altLang="en-US" dirty="0">
                <a:solidFill>
                  <a:schemeClr val="bg1"/>
                </a:solidFill>
              </a:rPr>
              <a:t>概要</a:t>
            </a:r>
            <a:endParaRPr kumimoji="1" lang="ja-JP" altLang="en-US" dirty="0">
              <a:solidFill>
                <a:schemeClr val="bg1"/>
              </a:solidFill>
            </a:endParaRPr>
          </a:p>
        </p:txBody>
      </p:sp>
      <p:pic>
        <p:nvPicPr>
          <p:cNvPr id="4" name="図 3"/>
          <p:cNvPicPr>
            <a:picLocks noChangeAspect="1"/>
          </p:cNvPicPr>
          <p:nvPr/>
        </p:nvPicPr>
        <p:blipFill>
          <a:blip r:embed="rId3"/>
          <a:stretch>
            <a:fillRect/>
          </a:stretch>
        </p:blipFill>
        <p:spPr>
          <a:xfrm>
            <a:off x="465885" y="1175263"/>
            <a:ext cx="11114470" cy="5621368"/>
          </a:xfrm>
          <a:prstGeom prst="rect">
            <a:avLst/>
          </a:prstGeom>
        </p:spPr>
      </p:pic>
    </p:spTree>
    <p:extLst>
      <p:ext uri="{BB962C8B-B14F-4D97-AF65-F5344CB8AC3E}">
        <p14:creationId xmlns:p14="http://schemas.microsoft.com/office/powerpoint/2010/main" val="15621183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788504" y="3147345"/>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147345"/>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548022"/>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548022"/>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723657"/>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a:t>
            </a:r>
            <a:r>
              <a:rPr lang="ja-JP" altLang="en-US" dirty="0" smtClean="0"/>
              <a:t>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[6]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668593" y="2600830"/>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148306" y="5295681"/>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2" name="角丸四角形 1"/>
          <p:cNvSpPr/>
          <p:nvPr/>
        </p:nvSpPr>
        <p:spPr>
          <a:xfrm>
            <a:off x="1078710" y="4037764"/>
            <a:ext cx="5263096" cy="874706"/>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109" y="3893491"/>
            <a:ext cx="445604" cy="445604"/>
          </a:xfrm>
          <a:prstGeom prst="rect">
            <a:avLst/>
          </a:prstGeom>
        </p:spPr>
      </p:pic>
      <p:sp>
        <p:nvSpPr>
          <p:cNvPr id="12" name="コンテンツ プレースホルダー 2"/>
          <p:cNvSpPr txBox="1">
            <a:spLocks/>
          </p:cNvSpPr>
          <p:nvPr/>
        </p:nvSpPr>
        <p:spPr>
          <a:xfrm>
            <a:off x="6654407" y="2841916"/>
            <a:ext cx="5091031" cy="2007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[6]</a:t>
            </a:r>
          </a:p>
          <a:p>
            <a:r>
              <a:rPr lang="en-US" altLang="ja-JP" sz="2200" dirty="0" smtClean="0"/>
              <a:t>19</a:t>
            </a:r>
            <a:r>
              <a:rPr lang="ja-JP" altLang="en-US" sz="2200" dirty="0" smtClean="0"/>
              <a:t>種類のテストスメルを検出可能</a:t>
            </a:r>
            <a:endParaRPr lang="en-US" altLang="ja-JP" sz="2200" dirty="0" smtClean="0"/>
          </a:p>
          <a:p>
            <a:r>
              <a:rPr lang="ja-JP" altLang="en-US" sz="2200" dirty="0" smtClean="0"/>
              <a:t>各テストスメルの検出精度・再現率</a:t>
            </a:r>
            <a:endParaRPr lang="en-US" altLang="ja-JP" sz="2200" dirty="0" smtClean="0"/>
          </a:p>
          <a:p>
            <a:pPr lvl="1"/>
            <a:r>
              <a:rPr lang="ja-JP" altLang="en-US" sz="2200" dirty="0" smtClean="0"/>
              <a:t>精度</a:t>
            </a:r>
            <a:r>
              <a:rPr lang="en-US" altLang="ja-JP" sz="2200" dirty="0" smtClean="0"/>
              <a:t>: 85%~100%</a:t>
            </a:r>
            <a:endParaRPr lang="en-US" altLang="ja-JP" sz="2200" dirty="0"/>
          </a:p>
          <a:p>
            <a:pPr lvl="1"/>
            <a:r>
              <a:rPr lang="ja-JP" altLang="en-US" sz="2200" dirty="0" smtClean="0"/>
              <a:t>再現率</a:t>
            </a:r>
            <a:r>
              <a:rPr lang="en-US" altLang="ja-JP" sz="2200" dirty="0" smtClean="0"/>
              <a:t>: 90%~100%</a:t>
            </a:r>
          </a:p>
          <a:p>
            <a:pPr lvl="1"/>
            <a:endParaRPr lang="ja-JP" altLang="en-US" dirty="0"/>
          </a:p>
        </p:txBody>
      </p:sp>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16405</TotalTime>
  <Words>10800</Words>
  <Application>Microsoft Office PowerPoint</Application>
  <PresentationFormat>ワイド画面</PresentationFormat>
  <Paragraphs>1280</Paragraphs>
  <Slides>58</Slides>
  <Notes>47</Notes>
  <HiddenSlides>17</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58</vt:i4>
      </vt:variant>
    </vt:vector>
  </HeadingPairs>
  <TitlesOfParts>
    <vt:vector size="68"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テストコード自動生成ツールの問題</vt:lpstr>
      <vt:lpstr>提案ツール: SuiteRec</vt:lpstr>
      <vt:lpstr>SuiteRecの概要</vt:lpstr>
      <vt:lpstr>Step1: 類似コード片の検出</vt:lpstr>
      <vt:lpstr>Step2: テストコードの検索</vt:lpstr>
      <vt:lpstr>Step3: テストスメルの検出</vt:lpstr>
      <vt:lpstr>Step4: 推薦されるテストコードの順位付け</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推薦プロセスの高速化</vt:lpstr>
      <vt:lpstr>SuiteRecのインターフェス</vt:lpstr>
      <vt:lpstr>カバレッジの種類</vt:lpstr>
      <vt:lpstr>ソースコードデータベース</vt:lpstr>
      <vt:lpstr>テストコードデータベース</vt:lpstr>
      <vt:lpstr>EvoSuite</vt:lpstr>
      <vt:lpstr>議論</vt:lpstr>
      <vt:lpstr>関連研究</vt:lpstr>
      <vt:lpstr>RQ4. SuiteRecの利用は、開発者のテストコード 　　　作成タスクの認識にどう影響するか？</vt:lpstr>
      <vt:lpstr>推薦プロセスの高速化</vt:lpstr>
      <vt:lpstr>Step3: テストスメルの検出</vt:lpstr>
      <vt:lpstr>Step3: テストスメルの検出</vt:lpstr>
      <vt:lpstr>Step3: テストスメルの検出</vt:lpstr>
      <vt:lpstr>Step3: テストスメルの検出</vt:lpstr>
      <vt:lpstr>テストスメル</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384</cp:revision>
  <dcterms:created xsi:type="dcterms:W3CDTF">2020-01-21T13:07:49Z</dcterms:created>
  <dcterms:modified xsi:type="dcterms:W3CDTF">2020-02-03T04:30:03Z</dcterms:modified>
</cp:coreProperties>
</file>